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313" r:id="rId44"/>
    <p:sldId id="310" r:id="rId45"/>
    <p:sldId id="320" r:id="rId46"/>
    <p:sldId id="317" r:id="rId47"/>
    <p:sldId id="321" r:id="rId48"/>
    <p:sldId id="322" r:id="rId49"/>
    <p:sldId id="311" r:id="rId50"/>
    <p:sldId id="314" r:id="rId51"/>
    <p:sldId id="316" r:id="rId52"/>
    <p:sldId id="312" r:id="rId53"/>
    <p:sldId id="315" r:id="rId54"/>
    <p:sldId id="324" r:id="rId55"/>
    <p:sldId id="325" r:id="rId56"/>
    <p:sldId id="329" r:id="rId57"/>
    <p:sldId id="330" r:id="rId58"/>
    <p:sldId id="328" r:id="rId59"/>
    <p:sldId id="327" r:id="rId60"/>
    <p:sldId id="331" r:id="rId61"/>
    <p:sldId id="346" r:id="rId62"/>
    <p:sldId id="319" r:id="rId63"/>
    <p:sldId id="323" r:id="rId64"/>
    <p:sldId id="326" r:id="rId65"/>
    <p:sldId id="302" r:id="rId66"/>
    <p:sldId id="303" r:id="rId67"/>
    <p:sldId id="305" r:id="rId68"/>
    <p:sldId id="304" r:id="rId69"/>
    <p:sldId id="306" r:id="rId70"/>
    <p:sldId id="307" r:id="rId71"/>
    <p:sldId id="296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6" d="100"/>
          <a:sy n="96" d="100"/>
        </p:scale>
        <p:origin x="-20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7" Type="http://schemas.openxmlformats.org/officeDocument/2006/relationships/image" Target="../media/image113.emf"/><Relationship Id="rId8" Type="http://schemas.openxmlformats.org/officeDocument/2006/relationships/image" Target="../media/image114.emf"/><Relationship Id="rId9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5" Type="http://schemas.openxmlformats.org/officeDocument/2006/relationships/image" Target="../media/image98.emf"/><Relationship Id="rId6" Type="http://schemas.openxmlformats.org/officeDocument/2006/relationships/image" Target="../media/image122.emf"/><Relationship Id="rId7" Type="http://schemas.openxmlformats.org/officeDocument/2006/relationships/image" Target="../media/image123.emf"/><Relationship Id="rId8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4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4" Type="http://schemas.openxmlformats.org/officeDocument/2006/relationships/image" Target="../media/image128.emf"/><Relationship Id="rId5" Type="http://schemas.openxmlformats.org/officeDocument/2006/relationships/image" Target="../media/image129.emf"/><Relationship Id="rId6" Type="http://schemas.openxmlformats.org/officeDocument/2006/relationships/image" Target="../media/image130.emf"/><Relationship Id="rId7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4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5" Type="http://schemas.openxmlformats.org/officeDocument/2006/relationships/image" Target="../media/image137.emf"/><Relationship Id="rId6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4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4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19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</a:t>
            </a:r>
            <a:r>
              <a:rPr lang="en-US" sz="2200" dirty="0" smtClean="0">
                <a:latin typeface="Times New Roman"/>
                <a:cs typeface="Times New Roman"/>
              </a:rPr>
              <a:t>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b="1" dirty="0" smtClean="0">
                <a:latin typeface="Times New Roman"/>
                <a:cs typeface="Times New Roman"/>
              </a:rPr>
              <a:t>FIX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  <a:r>
              <a:rPr lang="en-US" sz="2000" dirty="0" smtClean="0">
                <a:latin typeface="Times New Roman"/>
                <a:cs typeface="Times New Roman"/>
              </a:rPr>
              <a:t>a Potts-like model with 16 variables and 8 states per node (like a simple 4×4 8-bit image) there are 8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2.81475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14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</a:t>
            </a:r>
            <a:r>
              <a:rPr lang="en-US" sz="2200" dirty="0" smtClean="0">
                <a:latin typeface="Times New Roman"/>
                <a:cs typeface="Times New Roman"/>
              </a:rPr>
              <a:t>usually choose </a:t>
            </a:r>
            <a:r>
              <a:rPr lang="en-US" sz="2200" dirty="0" smtClean="0">
                <a:latin typeface="Times New Roman"/>
                <a:cs typeface="Times New Roman"/>
              </a:rPr>
              <a:t>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</a:t>
            </a:r>
            <a:r>
              <a:rPr lang="en-US" dirty="0" smtClean="0">
                <a:latin typeface="Times New Roman"/>
                <a:cs typeface="Times New Roman"/>
              </a:rPr>
              <a:t>weight matrix </a:t>
            </a:r>
            <a:r>
              <a:rPr lang="en-US" dirty="0" smtClean="0">
                <a:latin typeface="Times New Roman"/>
                <a:cs typeface="Times New Roman"/>
              </a:rPr>
              <a:t>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</a:t>
            </a:r>
            <a:r>
              <a:rPr lang="en-US" sz="2200" i="1" u="sng" dirty="0" smtClean="0">
                <a:latin typeface="Times New Roman"/>
                <a:cs typeface="Times New Roman"/>
              </a:rPr>
              <a:t>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</a:t>
            </a:r>
            <a:r>
              <a:rPr lang="en-US" sz="2000" dirty="0" smtClean="0">
                <a:latin typeface="Times New Roman"/>
                <a:cs typeface="Times New Roman"/>
              </a:rPr>
              <a:t>parameterized MRF model, </a:t>
            </a:r>
            <a:r>
              <a:rPr lang="en-US" sz="2000" dirty="0" smtClean="0">
                <a:latin typeface="Times New Roman"/>
                <a:cs typeface="Times New Roman"/>
              </a:rPr>
              <a:t>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</a:t>
            </a:r>
            <a:r>
              <a:rPr lang="en-US" sz="2000" dirty="0" smtClean="0">
                <a:latin typeface="Times New Roman"/>
                <a:cs typeface="Times New Roman"/>
              </a:rPr>
              <a:t>in </a:t>
            </a:r>
            <a:r>
              <a:rPr lang="en-US" sz="2000" dirty="0" smtClean="0">
                <a:latin typeface="Times New Roman"/>
                <a:cs typeface="Times New Roman"/>
              </a:rPr>
              <a:t>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2" y="761424"/>
            <a:ext cx="7569200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err="1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987705"/>
            <a:ext cx="5533377" cy="8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7" y="12358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2541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587" y="4204611"/>
            <a:ext cx="6982557" cy="82459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237503" y="485923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9614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5923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30141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5" y="1303250"/>
            <a:ext cx="6829449" cy="1094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</a:t>
            </a:r>
            <a:r>
              <a:rPr lang="en-US" sz="2200" dirty="0" smtClean="0">
                <a:latin typeface="Times New Roman"/>
                <a:cs typeface="Times New Roman"/>
              </a:rPr>
              <a:t>field: </a:t>
            </a:r>
            <a:r>
              <a:rPr lang="en-US" sz="2200" dirty="0" smtClean="0">
                <a:latin typeface="Times New Roman"/>
                <a:cs typeface="Times New Roman"/>
              </a:rPr>
              <a:t>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</a:t>
            </a:r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dirty="0" smtClean="0">
                <a:latin typeface="Times New Roman"/>
                <a:cs typeface="Times New Roman"/>
              </a:rPr>
              <a:t>features:</a:t>
            </a:r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</a:t>
            </a:r>
            <a:r>
              <a:rPr lang="en-US" sz="2200" dirty="0" smtClean="0">
                <a:latin typeface="Times New Roman"/>
                <a:cs typeface="Times New Roman"/>
              </a:rPr>
              <a:t>like </a:t>
            </a:r>
            <a:r>
              <a:rPr lang="en-US" sz="2200" dirty="0" smtClean="0">
                <a:latin typeface="Times New Roman"/>
                <a:cs typeface="Times New Roman"/>
              </a:rPr>
              <a:t>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</a:t>
            </a:r>
            <a:r>
              <a:rPr lang="en-US" sz="2000" dirty="0" smtClean="0">
                <a:latin typeface="Times New Roman"/>
                <a:cs typeface="Times New Roman"/>
              </a:rPr>
              <a:t>the expected number of </a:t>
            </a:r>
            <a:r>
              <a:rPr lang="en-US" sz="2000" dirty="0" smtClean="0">
                <a:latin typeface="Times New Roman"/>
                <a:cs typeface="Times New Roman"/>
              </a:rPr>
              <a:t>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113538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404" y="2347332"/>
            <a:ext cx="2273461" cy="6117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476" y="3676394"/>
            <a:ext cx="3512205" cy="72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053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Given </a:t>
            </a:r>
            <a:r>
              <a:rPr lang="en-US" sz="2200" dirty="0" smtClean="0">
                <a:latin typeface="Times New Roman"/>
                <a:cs typeface="Times New Roman"/>
              </a:rPr>
              <a:t>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</a:t>
            </a:r>
            <a:r>
              <a:rPr lang="en-US" sz="2200" dirty="0" smtClean="0">
                <a:latin typeface="Times New Roman"/>
                <a:cs typeface="Times New Roman"/>
              </a:rPr>
              <a:t>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</a:t>
            </a:r>
            <a:r>
              <a:rPr lang="en-US" sz="2000" dirty="0" smtClean="0">
                <a:latin typeface="Times New Roman"/>
                <a:cs typeface="Times New Roman"/>
              </a:rPr>
              <a:t>an optimal set of parameters     </a:t>
            </a:r>
            <a:r>
              <a:rPr lang="en-US" sz="2000" dirty="0" smtClean="0">
                <a:latin typeface="Times New Roman"/>
                <a:cs typeface="Times New Roman"/>
              </a:rPr>
              <a:t>. Use the more flexible </a:t>
            </a:r>
            <a:r>
              <a:rPr lang="en-US" sz="2000" dirty="0" smtClean="0">
                <a:latin typeface="Times New Roman"/>
                <a:cs typeface="Times New Roman"/>
              </a:rPr>
              <a:t>parameterization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b. Use </a:t>
            </a:r>
            <a:r>
              <a:rPr lang="en-US" sz="2000" dirty="0" smtClean="0">
                <a:latin typeface="Times New Roman"/>
                <a:cs typeface="Times New Roman"/>
              </a:rPr>
              <a:t>your gradient function</a:t>
            </a:r>
            <a:r>
              <a:rPr lang="en-US" sz="2000" dirty="0" smtClean="0">
                <a:latin typeface="Times New Roman"/>
                <a:cs typeface="Times New Roman"/>
              </a:rPr>
              <a:t>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smtClean="0">
                <a:latin typeface="Times New Roman"/>
                <a:cs typeface="Times New Roman"/>
              </a:rPr>
              <a:t>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    </a:t>
            </a:r>
            <a:r>
              <a:rPr lang="en-US" sz="2000" dirty="0" smtClean="0">
                <a:latin typeface="Times New Roman"/>
                <a:cs typeface="Times New Roman"/>
              </a:rPr>
              <a:t>clues) to optimize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016" y="2584657"/>
            <a:ext cx="3279127" cy="5535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974" y="4052519"/>
            <a:ext cx="1265857" cy="66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864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1412" y="3781880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logistic representations: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30" y="4888458"/>
            <a:ext cx="3702386" cy="9278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27330" y="5862288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790" y="1201719"/>
            <a:ext cx="4482645" cy="102012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249292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</a:t>
            </a:r>
          </a:p>
        </p:txBody>
      </p:sp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55" y="850564"/>
            <a:ext cx="3454659" cy="8658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sample of configurations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40" y="1501698"/>
            <a:ext cx="4240216" cy="6796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1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630" y="1597052"/>
            <a:ext cx="1074000" cy="56629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17" y="3063452"/>
            <a:ext cx="1842588" cy="496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502" y="4772006"/>
            <a:ext cx="1720693" cy="46635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0" y="4410906"/>
            <a:ext cx="1041400" cy="5592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23" y="4475562"/>
            <a:ext cx="1006709" cy="5340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24027</TotalTime>
  <Words>7696</Words>
  <Application>Microsoft Macintosh PowerPoint</Application>
  <PresentationFormat>On-screen Show (4:3)</PresentationFormat>
  <Paragraphs>833</Paragraphs>
  <Slides>71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255</cp:revision>
  <cp:lastPrinted>2018-06-22T14:35:43Z</cp:lastPrinted>
  <dcterms:created xsi:type="dcterms:W3CDTF">2018-06-02T00:44:21Z</dcterms:created>
  <dcterms:modified xsi:type="dcterms:W3CDTF">2018-06-22T17:47:37Z</dcterms:modified>
</cp:coreProperties>
</file>